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7" r:id="rId14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HK Grotesk Bold" panose="020B0604020202020204" charset="0"/>
      <p:regular r:id="rId19"/>
    </p:embeddedFont>
    <p:embeddedFont>
      <p:font typeface="HK Grotesk Light" panose="020B0604020202020204" charset="0"/>
      <p:regular r:id="rId20"/>
    </p:embeddedFont>
    <p:embeddedFont>
      <p:font typeface="HK Grotesk Light Italics" panose="020B0604020202020204" charset="0"/>
      <p:regular r:id="rId21"/>
    </p:embeddedFont>
    <p:embeddedFont>
      <p:font typeface="Open Sans Light Bold" panose="020B0604020202020204" charset="0"/>
      <p:regular r:id="rId22"/>
    </p:embeddedFont>
    <p:embeddedFont>
      <p:font typeface="Open Sauce Light" panose="020B0604020202020204" charset="0"/>
      <p:regular r:id="rId23"/>
    </p:embeddedFont>
    <p:embeddedFont>
      <p:font typeface="Open Sauce Light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u/0/folders/1f1xC5mxLuh06pmGYYpliaUIKnWfrxcaK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4.jpeg"/><Relationship Id="rId7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9.png"/><Relationship Id="rId7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5758387"/>
            <a:ext cx="8523328" cy="44747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21018" y="5831050"/>
            <a:ext cx="8431010" cy="302150"/>
            <a:chOff x="0" y="0"/>
            <a:chExt cx="14458440" cy="518160"/>
          </a:xfrm>
        </p:grpSpPr>
        <p:sp>
          <p:nvSpPr>
            <p:cNvPr id="4" name="Freeform 4"/>
            <p:cNvSpPr/>
            <p:nvPr/>
          </p:nvSpPr>
          <p:spPr>
            <a:xfrm>
              <a:off x="6350" y="6350"/>
              <a:ext cx="14445740" cy="505460"/>
            </a:xfrm>
            <a:custGeom>
              <a:avLst/>
              <a:gdLst/>
              <a:ahLst/>
              <a:cxnLst/>
              <a:rect l="l" t="t" r="r" b="b"/>
              <a:pathLst>
                <a:path w="14445740" h="505460">
                  <a:moveTo>
                    <a:pt x="252730" y="0"/>
                  </a:moveTo>
                  <a:lnTo>
                    <a:pt x="14193010" y="0"/>
                  </a:lnTo>
                  <a:cubicBezTo>
                    <a:pt x="14332710" y="0"/>
                    <a:pt x="14445740" y="113030"/>
                    <a:pt x="14445740" y="252730"/>
                  </a:cubicBezTo>
                  <a:cubicBezTo>
                    <a:pt x="14445740" y="392430"/>
                    <a:pt x="14332710" y="505460"/>
                    <a:pt x="14193010" y="505460"/>
                  </a:cubicBezTo>
                  <a:lnTo>
                    <a:pt x="252730" y="505460"/>
                  </a:lnTo>
                  <a:cubicBezTo>
                    <a:pt x="113030" y="505460"/>
                    <a:pt x="0" y="392430"/>
                    <a:pt x="0" y="252730"/>
                  </a:cubicBezTo>
                  <a:cubicBezTo>
                    <a:pt x="0" y="113030"/>
                    <a:pt x="113030" y="0"/>
                    <a:pt x="252730" y="0"/>
                  </a:cubicBezTo>
                  <a:close/>
                </a:path>
              </a:pathLst>
            </a:custGeom>
            <a:solidFill>
              <a:srgbClr val="FF3A21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400000">
            <a:off x="14614077" y="5004626"/>
            <a:ext cx="5290445" cy="27774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58766" y="564340"/>
            <a:ext cx="910808" cy="90966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01274" y="805112"/>
            <a:ext cx="425791" cy="42812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148460" y="2899834"/>
            <a:ext cx="5903621" cy="3306028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43084" y="3336057"/>
            <a:ext cx="8232438" cy="216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9"/>
              </a:lnSpc>
            </a:pPr>
            <a:r>
              <a:rPr lang="en-US" sz="7951">
                <a:solidFill>
                  <a:srgbClr val="000000"/>
                </a:solidFill>
                <a:latin typeface="HK Grotesk Bold Bold"/>
              </a:rPr>
              <a:t>Machine Learning 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94572" y="6548428"/>
            <a:ext cx="4912358" cy="1899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0"/>
              </a:lnSpc>
            </a:pPr>
            <a:r>
              <a:rPr lang="en-US" sz="3593">
                <a:solidFill>
                  <a:srgbClr val="000000"/>
                </a:solidFill>
                <a:latin typeface="HK Grotesk Light"/>
              </a:rPr>
              <a:t>MOVIE RECOMMENDATION ENGINE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25711" y="826453"/>
            <a:ext cx="3233592" cy="460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15"/>
              </a:lnSpc>
              <a:spcBef>
                <a:spcPct val="0"/>
              </a:spcBef>
            </a:pPr>
            <a:r>
              <a:rPr lang="en-US" sz="2653" spc="53">
                <a:solidFill>
                  <a:srgbClr val="000000"/>
                </a:solidFill>
                <a:latin typeface="HK Grotesk Bold"/>
              </a:rPr>
              <a:t>PROGRESS REPORT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838910"/>
            <a:ext cx="18471062" cy="9525"/>
          </a:xfrm>
          <a:prstGeom prst="rect">
            <a:avLst/>
          </a:prstGeom>
          <a:solidFill>
            <a:srgbClr val="000000">
              <a:alpha val="19607"/>
            </a:srgbClr>
          </a:solidFill>
        </p:spPr>
      </p:sp>
      <p:sp>
        <p:nvSpPr>
          <p:cNvPr id="3" name="AutoShape 3"/>
          <p:cNvSpPr/>
          <p:nvPr/>
        </p:nvSpPr>
        <p:spPr>
          <a:xfrm>
            <a:off x="0" y="8488674"/>
            <a:ext cx="18471062" cy="9525"/>
          </a:xfrm>
          <a:prstGeom prst="rect">
            <a:avLst/>
          </a:prstGeom>
          <a:solidFill>
            <a:srgbClr val="000000">
              <a:alpha val="19607"/>
            </a:srgbClr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74974" y="1555947"/>
            <a:ext cx="15521113" cy="770235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27071" y="6057900"/>
            <a:ext cx="11033857" cy="11020065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685800" y="5372100"/>
            <a:ext cx="17221200" cy="961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17"/>
              </a:lnSpc>
              <a:spcBef>
                <a:spcPct val="0"/>
              </a:spcBef>
            </a:pPr>
            <a:r>
              <a:rPr lang="en-US" sz="4000" dirty="0">
                <a:solidFill>
                  <a:srgbClr val="000000"/>
                </a:solidFill>
                <a:latin typeface="HK Grotesk Bold Bold"/>
                <a:hlinkClick r:id="rId3"/>
              </a:rPr>
              <a:t>Demonstration Link</a:t>
            </a:r>
            <a:endParaRPr lang="en-US" sz="2500" u="none" dirty="0">
              <a:solidFill>
                <a:srgbClr val="000000"/>
              </a:solidFill>
              <a:latin typeface="HK Grotesk Bold Bold"/>
            </a:endParaRP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58766" y="564340"/>
            <a:ext cx="910808" cy="909669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925711" y="381854"/>
            <a:ext cx="2971427" cy="1333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14"/>
              </a:lnSpc>
            </a:pPr>
            <a:endParaRPr/>
          </a:p>
          <a:p>
            <a:pPr>
              <a:lnSpc>
                <a:spcPts val="3614"/>
              </a:lnSpc>
            </a:pPr>
            <a:r>
              <a:rPr lang="en-US" sz="2582" spc="51">
                <a:solidFill>
                  <a:srgbClr val="000000"/>
                </a:solidFill>
                <a:latin typeface="HK Grotesk Bold"/>
              </a:rPr>
              <a:t>PART 2</a:t>
            </a:r>
          </a:p>
          <a:p>
            <a:pPr marL="0" lvl="0" indent="0" algn="l">
              <a:lnSpc>
                <a:spcPts val="3614"/>
              </a:lnSpc>
              <a:spcBef>
                <a:spcPct val="0"/>
              </a:spcBef>
            </a:pPr>
            <a:endParaRPr lang="en-US" sz="2582" spc="51">
              <a:solidFill>
                <a:srgbClr val="000000"/>
              </a:solidFill>
              <a:latin typeface="HK Grotesk Bold"/>
            </a:endParaRP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101274" y="805112"/>
            <a:ext cx="425791" cy="428126"/>
          </a:xfrm>
          <a:prstGeom prst="rect">
            <a:avLst/>
          </a:prstGeom>
        </p:spPr>
      </p:pic>
      <p:graphicFrame>
        <p:nvGraphicFramePr>
          <p:cNvPr id="37" name="Table 37">
            <a:extLst>
              <a:ext uri="{FF2B5EF4-FFF2-40B4-BE49-F238E27FC236}">
                <a16:creationId xmlns:a16="http://schemas.microsoft.com/office/drawing/2014/main" id="{703B0828-521D-4CE9-B100-2D2127F6E2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211038"/>
              </p:ext>
            </p:extLst>
          </p:nvPr>
        </p:nvGraphicFramePr>
        <p:xfrm>
          <a:off x="3627071" y="1811374"/>
          <a:ext cx="12039600" cy="34642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13200">
                  <a:extLst>
                    <a:ext uri="{9D8B030D-6E8A-4147-A177-3AD203B41FA5}">
                      <a16:colId xmlns:a16="http://schemas.microsoft.com/office/drawing/2014/main" val="787689369"/>
                    </a:ext>
                  </a:extLst>
                </a:gridCol>
                <a:gridCol w="4013200">
                  <a:extLst>
                    <a:ext uri="{9D8B030D-6E8A-4147-A177-3AD203B41FA5}">
                      <a16:colId xmlns:a16="http://schemas.microsoft.com/office/drawing/2014/main" val="1539031764"/>
                    </a:ext>
                  </a:extLst>
                </a:gridCol>
                <a:gridCol w="4013200">
                  <a:extLst>
                    <a:ext uri="{9D8B030D-6E8A-4147-A177-3AD203B41FA5}">
                      <a16:colId xmlns:a16="http://schemas.microsoft.com/office/drawing/2014/main" val="3416137834"/>
                    </a:ext>
                  </a:extLst>
                </a:gridCol>
              </a:tblGrid>
              <a:tr h="861309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/>
                        <a:t> Algorithm </a:t>
                      </a:r>
                      <a:endParaRPr lang="en-IN" sz="3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   </a:t>
                      </a:r>
                      <a:r>
                        <a:rPr lang="en-US" sz="3000" b="1" dirty="0"/>
                        <a:t> RMSE/MAE</a:t>
                      </a:r>
                      <a:endParaRPr lang="en-IN" sz="3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/>
                        <a:t>Training and Testing</a:t>
                      </a:r>
                      <a:endParaRPr lang="en-IN" sz="3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931305"/>
                  </a:ext>
                </a:extLst>
              </a:tr>
              <a:tr h="861309"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 K-Means</a:t>
                      </a:r>
                      <a:endParaRPr lang="en-IN" sz="2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0.93803/0.73280</a:t>
                      </a:r>
                      <a:endParaRPr lang="en-IN" sz="2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80:20</a:t>
                      </a:r>
                      <a:endParaRPr lang="en-IN" sz="25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3909"/>
                  </a:ext>
                </a:extLst>
              </a:tr>
              <a:tr h="8803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   </a:t>
                      </a:r>
                      <a:r>
                        <a:rPr lang="en-US" sz="2500" b="1" dirty="0"/>
                        <a:t>SVD</a:t>
                      </a:r>
                      <a:endParaRPr lang="en-IN" sz="2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0.93894/0.74542</a:t>
                      </a:r>
                      <a:endParaRPr lang="en-IN" sz="2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75:25</a:t>
                      </a:r>
                      <a:endParaRPr lang="en-IN" sz="25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3171787"/>
                  </a:ext>
                </a:extLst>
              </a:tr>
              <a:tr h="861309"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 err="1"/>
                        <a:t>LightFM</a:t>
                      </a:r>
                      <a:endParaRPr lang="en-IN" sz="2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0.89712/0.70910</a:t>
                      </a:r>
                      <a:endParaRPr lang="en-IN" sz="2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85:15</a:t>
                      </a:r>
                      <a:endParaRPr lang="en-IN" sz="25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732263"/>
                  </a:ext>
                </a:extLst>
              </a:tr>
            </a:tbl>
          </a:graphicData>
        </a:graphic>
      </p:graphicFrame>
      <p:sp>
        <p:nvSpPr>
          <p:cNvPr id="38" name="TextBox 21">
            <a:extLst>
              <a:ext uri="{FF2B5EF4-FFF2-40B4-BE49-F238E27FC236}">
                <a16:creationId xmlns:a16="http://schemas.microsoft.com/office/drawing/2014/main" id="{2CED88EB-513A-4181-87E2-B6159D763286}"/>
              </a:ext>
            </a:extLst>
          </p:cNvPr>
          <p:cNvSpPr txBox="1"/>
          <p:nvPr/>
        </p:nvSpPr>
        <p:spPr>
          <a:xfrm>
            <a:off x="6158896" y="8776005"/>
            <a:ext cx="6552935" cy="110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17"/>
              </a:lnSpc>
              <a:spcBef>
                <a:spcPct val="0"/>
              </a:spcBef>
            </a:pPr>
            <a:r>
              <a:rPr lang="en-US" sz="8017" u="none" dirty="0">
                <a:solidFill>
                  <a:srgbClr val="000000"/>
                </a:solidFill>
                <a:latin typeface="HK Grotesk Bold Bold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757281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64601" y="4875417"/>
            <a:ext cx="1953604" cy="1951162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18257" y="5027854"/>
            <a:ext cx="1646294" cy="1646287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25" r="-125"/>
              </a:stretch>
            </a:blip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042685" y="4875417"/>
            <a:ext cx="1953604" cy="1951162"/>
          </a:xfrm>
          <a:prstGeom prst="rect">
            <a:avLst/>
          </a:prstGeom>
        </p:spPr>
      </p:pic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7196340" y="5027854"/>
            <a:ext cx="1646294" cy="1646287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314" r="-314"/>
              </a:stretch>
            </a:blip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64601" y="7307138"/>
            <a:ext cx="1953604" cy="1951162"/>
          </a:xfrm>
          <a:prstGeom prst="rect">
            <a:avLst/>
          </a:prstGeom>
        </p:spPr>
      </p:pic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18257" y="7459575"/>
            <a:ext cx="1646294" cy="1646287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11162" b="-11162"/>
              </a:stretch>
            </a:blip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042685" y="7307138"/>
            <a:ext cx="1953604" cy="1951162"/>
          </a:xfrm>
          <a:prstGeom prst="rect">
            <a:avLst/>
          </a:prstGeom>
        </p:spPr>
      </p:pic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7196340" y="7459575"/>
            <a:ext cx="1646294" cy="1646287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5710" r="-5710"/>
              </a:stretch>
            </a:blipFill>
          </p:spPr>
        </p:sp>
      </p:grpSp>
      <p:sp>
        <p:nvSpPr>
          <p:cNvPr id="14" name="AutoShape 14"/>
          <p:cNvSpPr/>
          <p:nvPr/>
        </p:nvSpPr>
        <p:spPr>
          <a:xfrm>
            <a:off x="1028700" y="4365174"/>
            <a:ext cx="4737920" cy="9525"/>
          </a:xfrm>
          <a:prstGeom prst="rect">
            <a:avLst/>
          </a:prstGeom>
          <a:solidFill>
            <a:srgbClr val="000000">
              <a:alpha val="19607"/>
            </a:srgbClr>
          </a:solidFill>
        </p:spPr>
      </p:sp>
      <p:sp>
        <p:nvSpPr>
          <p:cNvPr id="15" name="AutoShape 15"/>
          <p:cNvSpPr/>
          <p:nvPr/>
        </p:nvSpPr>
        <p:spPr>
          <a:xfrm>
            <a:off x="7042685" y="4365174"/>
            <a:ext cx="9984372" cy="9525"/>
          </a:xfrm>
          <a:prstGeom prst="rect">
            <a:avLst/>
          </a:prstGeom>
          <a:solidFill>
            <a:srgbClr val="000000">
              <a:alpha val="19607"/>
            </a:srgbClr>
          </a:solidFill>
        </p:spPr>
      </p:sp>
      <p:sp>
        <p:nvSpPr>
          <p:cNvPr id="16" name="TextBox 16"/>
          <p:cNvSpPr txBox="1"/>
          <p:nvPr/>
        </p:nvSpPr>
        <p:spPr>
          <a:xfrm>
            <a:off x="9612028" y="1541030"/>
            <a:ext cx="7647272" cy="884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720"/>
              </a:lnSpc>
              <a:spcBef>
                <a:spcPct val="0"/>
              </a:spcBef>
            </a:pPr>
            <a:r>
              <a:rPr lang="en-US" sz="6400">
                <a:solidFill>
                  <a:srgbClr val="000000"/>
                </a:solidFill>
                <a:latin typeface="HK Grotesk Bold Bold"/>
              </a:rPr>
              <a:t>Team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067637" y="4897044"/>
            <a:ext cx="3493207" cy="663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644"/>
              </a:lnSpc>
              <a:spcBef>
                <a:spcPct val="0"/>
              </a:spcBef>
            </a:pPr>
            <a:r>
              <a:rPr lang="en-US" sz="3400">
                <a:solidFill>
                  <a:srgbClr val="000000">
                    <a:alpha val="94902"/>
                  </a:srgbClr>
                </a:solidFill>
                <a:latin typeface="Open Sauce Light Bold"/>
              </a:rPr>
              <a:t>Rohan Sharma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335888" y="4897044"/>
            <a:ext cx="5560749" cy="663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644"/>
              </a:lnSpc>
              <a:spcBef>
                <a:spcPct val="0"/>
              </a:spcBef>
            </a:pPr>
            <a:r>
              <a:rPr lang="en-US" sz="3400">
                <a:solidFill>
                  <a:srgbClr val="000000">
                    <a:alpha val="94902"/>
                  </a:srgbClr>
                </a:solidFill>
                <a:latin typeface="Open Sauce Light Bold"/>
              </a:rPr>
              <a:t>Sai Harsha Vardhan AVN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067637" y="7390280"/>
            <a:ext cx="3493207" cy="663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643"/>
              </a:lnSpc>
              <a:spcBef>
                <a:spcPct val="0"/>
              </a:spcBef>
            </a:pPr>
            <a:r>
              <a:rPr lang="en-US" sz="3399">
                <a:solidFill>
                  <a:srgbClr val="000000">
                    <a:alpha val="94902"/>
                  </a:srgbClr>
                </a:solidFill>
                <a:latin typeface="Open Sauce Light Bold"/>
              </a:rPr>
              <a:t>Mudra Kevadia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335888" y="7390280"/>
            <a:ext cx="5560749" cy="663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644"/>
              </a:lnSpc>
              <a:spcBef>
                <a:spcPct val="0"/>
              </a:spcBef>
            </a:pPr>
            <a:r>
              <a:rPr lang="en-US" sz="3400">
                <a:solidFill>
                  <a:srgbClr val="000000">
                    <a:alpha val="94902"/>
                  </a:srgbClr>
                </a:solidFill>
                <a:latin typeface="Open Sauce Light Bold"/>
              </a:rPr>
              <a:t>Venkatsaigautam Bhatina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858766" y="564340"/>
            <a:ext cx="910808" cy="909669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925711" y="809971"/>
            <a:ext cx="4324393" cy="631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60"/>
              </a:lnSpc>
              <a:spcBef>
                <a:spcPct val="0"/>
              </a:spcBef>
            </a:pPr>
            <a:r>
              <a:rPr lang="en-US" sz="3757" spc="75">
                <a:solidFill>
                  <a:srgbClr val="000000"/>
                </a:solidFill>
                <a:latin typeface="HK Grotesk Bold"/>
              </a:rPr>
              <a:t>Team Members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101274" y="805112"/>
            <a:ext cx="425791" cy="42812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49977" y="2859024"/>
            <a:ext cx="6768818" cy="456895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257326" y="4184209"/>
            <a:ext cx="5179719" cy="2191765"/>
            <a:chOff x="0" y="0"/>
            <a:chExt cx="6906292" cy="2922353"/>
          </a:xfrm>
        </p:grpSpPr>
        <p:sp>
          <p:nvSpPr>
            <p:cNvPr id="4" name="TextBox 4"/>
            <p:cNvSpPr txBox="1"/>
            <p:nvPr/>
          </p:nvSpPr>
          <p:spPr>
            <a:xfrm>
              <a:off x="16167" y="871649"/>
              <a:ext cx="6890125" cy="12869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680"/>
                </a:lnSpc>
                <a:spcBef>
                  <a:spcPct val="0"/>
                </a:spcBef>
              </a:pPr>
              <a:r>
                <a:rPr lang="en-US" sz="6400">
                  <a:solidFill>
                    <a:srgbClr val="000000"/>
                  </a:solidFill>
                  <a:latin typeface="HK Grotesk Bold"/>
                </a:rPr>
                <a:t>Tha</a:t>
              </a:r>
              <a:r>
                <a:rPr lang="en-US" sz="6400" u="none">
                  <a:solidFill>
                    <a:srgbClr val="000000"/>
                  </a:solidFill>
                  <a:latin typeface="HK Grotesk Bold"/>
                </a:rPr>
                <a:t>nk you!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449393"/>
              <a:ext cx="6888330" cy="4729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940"/>
                </a:lnSpc>
                <a:spcBef>
                  <a:spcPct val="0"/>
                </a:spcBef>
              </a:pPr>
              <a:endParaRPr/>
            </a:p>
          </p:txBody>
        </p:sp>
        <p:grpSp>
          <p:nvGrpSpPr>
            <p:cNvPr id="6" name="Group 6"/>
            <p:cNvGrpSpPr/>
            <p:nvPr/>
          </p:nvGrpSpPr>
          <p:grpSpPr>
            <a:xfrm>
              <a:off x="16167" y="0"/>
              <a:ext cx="1641559" cy="319947"/>
              <a:chOff x="0" y="0"/>
              <a:chExt cx="2658536" cy="51816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6350" y="6350"/>
                <a:ext cx="2645836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2645836" h="505460">
                    <a:moveTo>
                      <a:pt x="252730" y="0"/>
                    </a:moveTo>
                    <a:lnTo>
                      <a:pt x="2393106" y="0"/>
                    </a:lnTo>
                    <a:cubicBezTo>
                      <a:pt x="2532806" y="0"/>
                      <a:pt x="2645836" y="113030"/>
                      <a:pt x="2645836" y="252730"/>
                    </a:cubicBezTo>
                    <a:cubicBezTo>
                      <a:pt x="2645836" y="392430"/>
                      <a:pt x="2532806" y="505460"/>
                      <a:pt x="2393106" y="505460"/>
                    </a:cubicBezTo>
                    <a:lnTo>
                      <a:pt x="252730" y="505460"/>
                    </a:lnTo>
                    <a:cubicBezTo>
                      <a:pt x="113030" y="505460"/>
                      <a:pt x="0" y="392430"/>
                      <a:pt x="0" y="252730"/>
                    </a:cubicBezTo>
                    <a:cubicBezTo>
                      <a:pt x="0" y="113030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FF3A21"/>
              </a:solidFill>
            </p:spPr>
          </p:sp>
        </p:grp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218796" y="2716419"/>
            <a:ext cx="7304739" cy="471155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887825" y="7136459"/>
            <a:ext cx="2380540" cy="810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41"/>
              </a:lnSpc>
              <a:spcBef>
                <a:spcPct val="0"/>
              </a:spcBef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9824794" y="3548671"/>
            <a:ext cx="2528830" cy="810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41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58766" y="4121678"/>
            <a:ext cx="3110298" cy="133354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286260" y="5638800"/>
            <a:ext cx="4331561" cy="3814716"/>
            <a:chOff x="0" y="0"/>
            <a:chExt cx="5775415" cy="5086288"/>
          </a:xfrm>
        </p:grpSpPr>
        <p:sp>
          <p:nvSpPr>
            <p:cNvPr id="4" name="AutoShape 4"/>
            <p:cNvSpPr/>
            <p:nvPr/>
          </p:nvSpPr>
          <p:spPr>
            <a:xfrm>
              <a:off x="0" y="984092"/>
              <a:ext cx="5775415" cy="12700"/>
            </a:xfrm>
            <a:prstGeom prst="rect">
              <a:avLst/>
            </a:prstGeom>
            <a:solidFill>
              <a:srgbClr val="000000">
                <a:alpha val="19607"/>
              </a:srgbClr>
            </a:solidFill>
          </p:spPr>
        </p:sp>
        <p:sp>
          <p:nvSpPr>
            <p:cNvPr id="5" name="AutoShape 5"/>
            <p:cNvSpPr/>
            <p:nvPr/>
          </p:nvSpPr>
          <p:spPr>
            <a:xfrm>
              <a:off x="0" y="3090283"/>
              <a:ext cx="5775415" cy="12700"/>
            </a:xfrm>
            <a:prstGeom prst="rect">
              <a:avLst/>
            </a:prstGeom>
            <a:solidFill>
              <a:srgbClr val="000000">
                <a:alpha val="19607"/>
              </a:srgbClr>
            </a:solidFill>
          </p:spPr>
        </p:sp>
        <p:sp>
          <p:nvSpPr>
            <p:cNvPr id="6" name="AutoShape 6"/>
            <p:cNvSpPr/>
            <p:nvPr/>
          </p:nvSpPr>
          <p:spPr>
            <a:xfrm>
              <a:off x="0" y="4330565"/>
              <a:ext cx="5775415" cy="12700"/>
            </a:xfrm>
            <a:prstGeom prst="rect">
              <a:avLst/>
            </a:prstGeom>
            <a:solidFill>
              <a:srgbClr val="000000">
                <a:alpha val="19607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3676650" cy="807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80"/>
                </a:lnSpc>
                <a:spcBef>
                  <a:spcPct val="0"/>
                </a:spcBef>
              </a:pPr>
              <a:r>
                <a:rPr lang="en-US" sz="3700">
                  <a:solidFill>
                    <a:srgbClr val="000000"/>
                  </a:solidFill>
                  <a:latin typeface="HK Grotesk Light"/>
                </a:rPr>
                <a:t>Introduction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173607"/>
              <a:ext cx="3676650" cy="16731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80"/>
                </a:lnSpc>
                <a:spcBef>
                  <a:spcPct val="0"/>
                </a:spcBef>
              </a:pPr>
              <a:r>
                <a:rPr lang="en-US" sz="3700">
                  <a:solidFill>
                    <a:srgbClr val="000000"/>
                  </a:solidFill>
                  <a:latin typeface="HK Grotesk Light"/>
                </a:rPr>
                <a:t>Filtering techniques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279798"/>
              <a:ext cx="3676650" cy="807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80"/>
                </a:lnSpc>
                <a:spcBef>
                  <a:spcPct val="0"/>
                </a:spcBef>
              </a:pPr>
              <a:r>
                <a:rPr lang="en-US" sz="3700">
                  <a:solidFill>
                    <a:srgbClr val="000000"/>
                  </a:solidFill>
                  <a:latin typeface="HK Grotesk Light"/>
                </a:rPr>
                <a:t>Algorithms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529605"/>
              <a:ext cx="3676650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75789" y="4540799"/>
            <a:ext cx="2076252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HK Grotesk Bold Bold"/>
              </a:rPr>
              <a:t>Understanding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1274" y="3581496"/>
            <a:ext cx="1840642" cy="362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 spc="63">
                <a:solidFill>
                  <a:srgbClr val="FF3A21"/>
                </a:solidFill>
                <a:latin typeface="HK Grotesk Bold Bold"/>
              </a:rPr>
              <a:t>PART 1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09904" y="4121678"/>
            <a:ext cx="3110298" cy="133354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7122900" y="5638800"/>
            <a:ext cx="4331561" cy="3080893"/>
            <a:chOff x="0" y="0"/>
            <a:chExt cx="5775415" cy="4107857"/>
          </a:xfrm>
        </p:grpSpPr>
        <p:sp>
          <p:nvSpPr>
            <p:cNvPr id="15" name="AutoShape 15"/>
            <p:cNvSpPr/>
            <p:nvPr/>
          </p:nvSpPr>
          <p:spPr>
            <a:xfrm>
              <a:off x="0" y="1870783"/>
              <a:ext cx="5775415" cy="12700"/>
            </a:xfrm>
            <a:prstGeom prst="rect">
              <a:avLst/>
            </a:prstGeom>
            <a:solidFill>
              <a:srgbClr val="000000">
                <a:alpha val="19607"/>
              </a:srgbClr>
            </a:solidFill>
          </p:spPr>
        </p:sp>
        <p:sp>
          <p:nvSpPr>
            <p:cNvPr id="16" name="AutoShape 16"/>
            <p:cNvSpPr/>
            <p:nvPr/>
          </p:nvSpPr>
          <p:spPr>
            <a:xfrm>
              <a:off x="0" y="3111065"/>
              <a:ext cx="5775415" cy="12700"/>
            </a:xfrm>
            <a:prstGeom prst="rect">
              <a:avLst/>
            </a:prstGeom>
            <a:solidFill>
              <a:srgbClr val="000000">
                <a:alpha val="19607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3676650" cy="16939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80"/>
                </a:lnSpc>
                <a:spcBef>
                  <a:spcPct val="0"/>
                </a:spcBef>
              </a:pPr>
              <a:r>
                <a:rPr lang="en-US" sz="3700">
                  <a:solidFill>
                    <a:srgbClr val="000000"/>
                  </a:solidFill>
                  <a:latin typeface="HK Grotesk Light"/>
                </a:rPr>
                <a:t>Problem Statement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2060298"/>
              <a:ext cx="3676650" cy="807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80"/>
                </a:lnSpc>
                <a:spcBef>
                  <a:spcPct val="0"/>
                </a:spcBef>
              </a:pPr>
              <a:r>
                <a:rPr lang="en-US" sz="3700">
                  <a:solidFill>
                    <a:srgbClr val="000000"/>
                  </a:solidFill>
                  <a:latin typeface="HK Grotesk Light"/>
                </a:rPr>
                <a:t>Action Steps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3300580"/>
              <a:ext cx="4619076" cy="807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8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7441426" y="4540819"/>
            <a:ext cx="184725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HK Grotesk Bold Bold"/>
              </a:rPr>
              <a:t>Activites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122900" y="3581496"/>
            <a:ext cx="1840642" cy="362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 spc="63">
                <a:solidFill>
                  <a:srgbClr val="FF3A21"/>
                </a:solidFill>
                <a:latin typeface="HK Grotesk Bold Bold"/>
              </a:rPr>
              <a:t>PART 2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709256" y="4121678"/>
            <a:ext cx="3110298" cy="133354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13076028" y="5604497"/>
            <a:ext cx="4331561" cy="2406318"/>
            <a:chOff x="0" y="0"/>
            <a:chExt cx="5775415" cy="3208424"/>
          </a:xfrm>
        </p:grpSpPr>
        <p:sp>
          <p:nvSpPr>
            <p:cNvPr id="24" name="AutoShape 24"/>
            <p:cNvSpPr/>
            <p:nvPr/>
          </p:nvSpPr>
          <p:spPr>
            <a:xfrm>
              <a:off x="0" y="1015342"/>
              <a:ext cx="5775415" cy="12700"/>
            </a:xfrm>
            <a:prstGeom prst="rect">
              <a:avLst/>
            </a:prstGeom>
            <a:solidFill>
              <a:srgbClr val="000000">
                <a:alpha val="19607"/>
              </a:srgbClr>
            </a:solidFill>
          </p:spPr>
        </p:sp>
        <p:sp>
          <p:nvSpPr>
            <p:cNvPr id="25" name="AutoShape 25"/>
            <p:cNvSpPr/>
            <p:nvPr/>
          </p:nvSpPr>
          <p:spPr>
            <a:xfrm>
              <a:off x="0" y="2196511"/>
              <a:ext cx="5775415" cy="12700"/>
            </a:xfrm>
            <a:prstGeom prst="rect">
              <a:avLst/>
            </a:prstGeom>
            <a:solidFill>
              <a:srgbClr val="000000">
                <a:alpha val="19607"/>
              </a:srgbClr>
            </a:solidFill>
          </p:spPr>
        </p:sp>
        <p:sp>
          <p:nvSpPr>
            <p:cNvPr id="26" name="AutoShape 26"/>
            <p:cNvSpPr/>
            <p:nvPr/>
          </p:nvSpPr>
          <p:spPr>
            <a:xfrm>
              <a:off x="0" y="3195724"/>
              <a:ext cx="5775415" cy="12700"/>
            </a:xfrm>
            <a:prstGeom prst="rect">
              <a:avLst/>
            </a:prstGeom>
            <a:solidFill>
              <a:srgbClr val="000000">
                <a:alpha val="19607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3676650" cy="8480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320"/>
                </a:lnSpc>
                <a:spcBef>
                  <a:spcPct val="0"/>
                </a:spcBef>
              </a:pPr>
              <a:r>
                <a:rPr lang="en-US" sz="3800">
                  <a:solidFill>
                    <a:srgbClr val="000000"/>
                  </a:solidFill>
                  <a:latin typeface="HK Grotesk Light"/>
                </a:rPr>
                <a:t>Progress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204857"/>
              <a:ext cx="4065427" cy="748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000000"/>
                  </a:solidFill>
                  <a:latin typeface="HK Grotesk Light"/>
                </a:rPr>
                <a:t>Implementation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2395551"/>
              <a:ext cx="3676650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3287001" y="4540819"/>
            <a:ext cx="1954808" cy="43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HK Grotesk Bold Bold"/>
              </a:rPr>
              <a:t>Results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927739" y="3581496"/>
            <a:ext cx="1840642" cy="362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 spc="63">
                <a:solidFill>
                  <a:srgbClr val="FF3A21"/>
                </a:solidFill>
                <a:latin typeface="HK Grotesk Bold Bold"/>
              </a:rPr>
              <a:t>PART 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28700" y="2008902"/>
            <a:ext cx="6899756" cy="96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000000"/>
                </a:solidFill>
                <a:latin typeface="HK Grotesk Bold"/>
              </a:rPr>
              <a:t>Report Contents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58766" y="564340"/>
            <a:ext cx="910808" cy="909669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01274" y="805112"/>
            <a:ext cx="425791" cy="42812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44000" y="5076825"/>
            <a:ext cx="7643965" cy="374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9"/>
              </a:lnSpc>
            </a:pPr>
            <a:r>
              <a:rPr lang="en-US" sz="3700">
                <a:solidFill>
                  <a:srgbClr val="000000"/>
                </a:solidFill>
                <a:latin typeface="HK Grotesk Light"/>
              </a:rPr>
              <a:t>A recommendation system is an extensive class of web applications that involves predicting the user responses to the options.</a:t>
            </a:r>
          </a:p>
          <a:p>
            <a:pPr>
              <a:lnSpc>
                <a:spcPts val="5179"/>
              </a:lnSpc>
            </a:pPr>
            <a:endParaRPr lang="en-US" sz="3700">
              <a:solidFill>
                <a:srgbClr val="000000"/>
              </a:solidFill>
              <a:latin typeface="HK Grotesk Light"/>
            </a:endParaRPr>
          </a:p>
          <a:p>
            <a:pPr marL="0" lvl="0" indent="0" algn="l">
              <a:lnSpc>
                <a:spcPts val="4060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HK Grotesk Light"/>
              </a:rPr>
              <a:t>- </a:t>
            </a:r>
            <a:r>
              <a:rPr lang="en-US" sz="2899">
                <a:solidFill>
                  <a:srgbClr val="000000"/>
                </a:solidFill>
                <a:latin typeface="HK Grotesk Light Italics"/>
              </a:rPr>
              <a:t>Refered from Medium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1266725"/>
            <a:ext cx="7763255" cy="7753551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081391" y="2314575"/>
            <a:ext cx="5657873" cy="5657850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74377" r="-74377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9144000" y="1277410"/>
            <a:ext cx="6834631" cy="2909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680"/>
              </a:lnSpc>
              <a:spcBef>
                <a:spcPct val="0"/>
              </a:spcBef>
            </a:pPr>
            <a:r>
              <a:rPr lang="en-US" sz="6400">
                <a:solidFill>
                  <a:srgbClr val="000000"/>
                </a:solidFill>
                <a:latin typeface="HK Grotesk Bold"/>
              </a:rPr>
              <a:t>What is a Recommendation System?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58766" y="564340"/>
            <a:ext cx="910808" cy="90966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925711" y="829021"/>
            <a:ext cx="2984617" cy="440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0"/>
              </a:lnSpc>
              <a:spcBef>
                <a:spcPct val="0"/>
              </a:spcBef>
            </a:pPr>
            <a:r>
              <a:rPr lang="en-US" sz="2593" spc="51">
                <a:solidFill>
                  <a:srgbClr val="000000"/>
                </a:solidFill>
                <a:latin typeface="HK Grotesk Bold"/>
              </a:rPr>
              <a:t>PART 1 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101274" y="805112"/>
            <a:ext cx="425791" cy="42812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722371" y="2760844"/>
            <a:ext cx="4026306" cy="172627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346015" y="2760844"/>
            <a:ext cx="4026306" cy="172627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835982" y="2857550"/>
            <a:ext cx="4044875" cy="1734240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5211415" y="4582265"/>
            <a:ext cx="2885399" cy="9526"/>
          </a:xfrm>
          <a:prstGeom prst="rect">
            <a:avLst/>
          </a:prstGeom>
          <a:solidFill>
            <a:srgbClr val="000000">
              <a:alpha val="19607"/>
            </a:srgbClr>
          </a:solidFill>
        </p:spPr>
      </p:sp>
      <p:sp>
        <p:nvSpPr>
          <p:cNvPr id="6" name="AutoShape 6"/>
          <p:cNvSpPr/>
          <p:nvPr/>
        </p:nvSpPr>
        <p:spPr>
          <a:xfrm>
            <a:off x="9815388" y="4591790"/>
            <a:ext cx="3129551" cy="9526"/>
          </a:xfrm>
          <a:prstGeom prst="rect">
            <a:avLst/>
          </a:prstGeom>
          <a:solidFill>
            <a:srgbClr val="000000">
              <a:alpha val="19607"/>
            </a:srgbClr>
          </a:solidFill>
        </p:spPr>
      </p:sp>
      <p:sp>
        <p:nvSpPr>
          <p:cNvPr id="7" name="AutoShape 7"/>
          <p:cNvSpPr/>
          <p:nvPr/>
        </p:nvSpPr>
        <p:spPr>
          <a:xfrm>
            <a:off x="14254038" y="4601316"/>
            <a:ext cx="3129551" cy="9526"/>
          </a:xfrm>
          <a:prstGeom prst="rect">
            <a:avLst/>
          </a:prstGeom>
          <a:solidFill>
            <a:srgbClr val="000000">
              <a:alpha val="19607"/>
            </a:srgbClr>
          </a:solidFill>
        </p:spPr>
      </p:sp>
      <p:sp>
        <p:nvSpPr>
          <p:cNvPr id="8" name="TextBox 8"/>
          <p:cNvSpPr txBox="1"/>
          <p:nvPr/>
        </p:nvSpPr>
        <p:spPr>
          <a:xfrm>
            <a:off x="5330414" y="3266231"/>
            <a:ext cx="2647401" cy="624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1"/>
              </a:lnSpc>
            </a:pPr>
            <a:r>
              <a:rPr lang="en-US" sz="3672">
                <a:solidFill>
                  <a:srgbClr val="000000"/>
                </a:solidFill>
                <a:latin typeface="HK Grotesk Light"/>
              </a:rPr>
              <a:t>Collabarative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47884" y="3284540"/>
            <a:ext cx="2822569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HK Grotesk Light"/>
              </a:rPr>
              <a:t>Content Based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254038" y="3385093"/>
            <a:ext cx="2939383" cy="602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20"/>
              </a:lnSpc>
            </a:pPr>
            <a:r>
              <a:rPr lang="en-US" sz="3514">
                <a:solidFill>
                  <a:srgbClr val="000000"/>
                </a:solidFill>
                <a:latin typeface="HK Grotesk Light"/>
              </a:rPr>
              <a:t>Hybrid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02386" y="3060176"/>
            <a:ext cx="4214985" cy="194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80"/>
              </a:lnSpc>
              <a:spcBef>
                <a:spcPct val="0"/>
              </a:spcBef>
            </a:pPr>
            <a:r>
              <a:rPr lang="en-US" sz="6400">
                <a:solidFill>
                  <a:srgbClr val="000000"/>
                </a:solidFill>
                <a:latin typeface="HK Grotesk Bold"/>
              </a:rPr>
              <a:t>Filtering Techniques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83489" y="4852670"/>
            <a:ext cx="2904070" cy="5434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19"/>
              </a:lnSpc>
            </a:pPr>
            <a:r>
              <a:rPr lang="en-US" sz="2800">
                <a:solidFill>
                  <a:srgbClr val="000000"/>
                </a:solidFill>
                <a:latin typeface="HK Grotesk Light"/>
              </a:rPr>
              <a:t>collaborative filtering is a method of making automatic predictions about the interests of a user by collecting preferences or taste information from many users (collaborating).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815388" y="4946126"/>
            <a:ext cx="3129551" cy="4443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4"/>
              </a:lnSpc>
              <a:spcBef>
                <a:spcPct val="0"/>
              </a:spcBef>
            </a:pPr>
            <a:r>
              <a:rPr lang="en-US" sz="2795">
                <a:solidFill>
                  <a:srgbClr val="000000"/>
                </a:solidFill>
                <a:latin typeface="HK Grotesk Light"/>
              </a:rPr>
              <a:t>Content-Based recommender system tries to guess the features or behavior of a user given the item’s features, he/she reacts positively to.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009402" y="4946126"/>
            <a:ext cx="2822569" cy="4939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HK Grotesk Light"/>
              </a:rPr>
              <a:t> Hybrid recommender systems combine two or more recommendation strategies in different ways to benefit from their complementary advantages.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58766" y="564340"/>
            <a:ext cx="910808" cy="909669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925711" y="804228"/>
            <a:ext cx="2071428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spc="43">
                <a:solidFill>
                  <a:srgbClr val="000000"/>
                </a:solidFill>
                <a:latin typeface="HK Grotesk Bold"/>
              </a:rPr>
              <a:t>PART 1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01274" y="805112"/>
            <a:ext cx="425791" cy="42812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-173499"/>
            <a:ext cx="9525" cy="10825257"/>
          </a:xfrm>
          <a:prstGeom prst="rect">
            <a:avLst/>
          </a:prstGeom>
          <a:solidFill>
            <a:srgbClr val="000000">
              <a:alpha val="19607"/>
            </a:srgbClr>
          </a:solid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9050" y="-9334289"/>
            <a:ext cx="18268950" cy="10276156"/>
            <a:chOff x="0" y="0"/>
            <a:chExt cx="1128903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t="-782" r="11" b="-762"/>
              </a:stretch>
            </a:blip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66689" y="4870829"/>
            <a:ext cx="1664669" cy="150860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899600" y="4870829"/>
            <a:ext cx="1664669" cy="150860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021681" y="1875704"/>
            <a:ext cx="6244637" cy="237296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131359" y="4896485"/>
            <a:ext cx="5563482" cy="4113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4"/>
              </a:lnSpc>
            </a:pPr>
            <a:r>
              <a:rPr lang="en-US" sz="3317">
                <a:solidFill>
                  <a:srgbClr val="000000"/>
                </a:solidFill>
                <a:latin typeface="HK Grotesk Light"/>
              </a:rPr>
              <a:t>Singular Value Decomposition (SVD)</a:t>
            </a:r>
          </a:p>
          <a:p>
            <a:pPr marL="716310" lvl="1" indent="-358155">
              <a:lnSpc>
                <a:spcPts val="4644"/>
              </a:lnSpc>
              <a:buFont typeface="Arial"/>
              <a:buChar char="•"/>
            </a:pPr>
            <a:r>
              <a:rPr lang="en-US" sz="3317">
                <a:solidFill>
                  <a:srgbClr val="000000"/>
                </a:solidFill>
                <a:latin typeface="HK Grotesk Light"/>
              </a:rPr>
              <a:t>A lesser known algorithm,used by Netflix recommender engine.</a:t>
            </a:r>
          </a:p>
          <a:p>
            <a:pPr>
              <a:lnSpc>
                <a:spcPts val="4644"/>
              </a:lnSpc>
            </a:pPr>
            <a:endParaRPr lang="en-US" sz="3317">
              <a:solidFill>
                <a:srgbClr val="000000"/>
              </a:solidFill>
              <a:latin typeface="HK Grotesk Light"/>
            </a:endParaRPr>
          </a:p>
          <a:p>
            <a:pPr marL="0" lvl="0" indent="0" algn="l">
              <a:lnSpc>
                <a:spcPts val="4644"/>
              </a:lnSpc>
              <a:spcBef>
                <a:spcPct val="0"/>
              </a:spcBef>
            </a:pPr>
            <a:endParaRPr lang="en-US" sz="3317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564269" y="4896485"/>
            <a:ext cx="4303219" cy="3518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19"/>
              </a:lnSpc>
            </a:pPr>
            <a:r>
              <a:rPr lang="en-US" sz="3300" dirty="0">
                <a:solidFill>
                  <a:srgbClr val="000000"/>
                </a:solidFill>
                <a:latin typeface="HK Grotesk Light"/>
              </a:rPr>
              <a:t>K  Means </a:t>
            </a:r>
          </a:p>
          <a:p>
            <a:pPr marL="457200" indent="-457200">
              <a:lnSpc>
                <a:spcPts val="4619"/>
              </a:lnSpc>
              <a:buFont typeface="Arial" panose="020B0604020202020204" pitchFamily="34" charset="0"/>
              <a:buChar char="•"/>
            </a:pPr>
            <a:r>
              <a:rPr lang="en-US" sz="3299" dirty="0">
                <a:solidFill>
                  <a:srgbClr val="000000"/>
                </a:solidFill>
                <a:latin typeface="HK Grotesk Light"/>
              </a:rPr>
              <a:t>k means clustering is and unsupervised learning that is used for clustering</a:t>
            </a:r>
          </a:p>
          <a:p>
            <a:pPr marL="0" lvl="0" indent="0" algn="l">
              <a:lnSpc>
                <a:spcPts val="4620"/>
              </a:lnSpc>
              <a:spcBef>
                <a:spcPct val="0"/>
              </a:spcBef>
            </a:pPr>
            <a:endParaRPr lang="en-US" sz="3299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964131" y="2581864"/>
            <a:ext cx="4088338" cy="855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1"/>
              </a:lnSpc>
              <a:spcBef>
                <a:spcPct val="0"/>
              </a:spcBef>
            </a:pPr>
            <a:r>
              <a:rPr lang="en-US" sz="4929" spc="147">
                <a:solidFill>
                  <a:srgbClr val="000000"/>
                </a:solidFill>
                <a:latin typeface="HK Grotesk Bold Bold"/>
              </a:rPr>
              <a:t>Algorithms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001801" y="5483781"/>
            <a:ext cx="594445" cy="59444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411401" y="5483781"/>
            <a:ext cx="641068" cy="59444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rcRect l="185" r="185"/>
          <a:stretch>
            <a:fillRect/>
          </a:stretch>
        </p:blipFill>
        <p:spPr>
          <a:xfrm>
            <a:off x="8726195" y="9020417"/>
            <a:ext cx="854659" cy="85676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9930" y="3164815"/>
            <a:ext cx="6768818" cy="4568952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8514180" y="0"/>
            <a:ext cx="9525" cy="10511046"/>
          </a:xfrm>
          <a:prstGeom prst="rect">
            <a:avLst/>
          </a:prstGeom>
          <a:solidFill>
            <a:srgbClr val="000000">
              <a:alpha val="19607"/>
            </a:srgbClr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996446" y="1972414"/>
            <a:ext cx="1054517" cy="1053199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8175017" y="2150325"/>
            <a:ext cx="697376" cy="697376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3A21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456030" y="4526575"/>
            <a:ext cx="5167594" cy="1939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400">
                <a:solidFill>
                  <a:srgbClr val="000000"/>
                </a:solidFill>
                <a:latin typeface="HK Grotesk Bold"/>
              </a:rPr>
              <a:t>Problem </a:t>
            </a:r>
          </a:p>
          <a:p>
            <a:pPr marL="0" lvl="0" indent="0" algn="l">
              <a:lnSpc>
                <a:spcPts val="7680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HK Grotesk Bold"/>
              </a:rPr>
              <a:t>Statement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737663" y="261758"/>
            <a:ext cx="7080621" cy="8996542"/>
            <a:chOff x="0" y="0"/>
            <a:chExt cx="9440828" cy="11995390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9440828" cy="111280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306"/>
                </a:lnSpc>
                <a:spcBef>
                  <a:spcPct val="0"/>
                </a:spcBef>
              </a:pPr>
              <a:r>
                <a:rPr lang="en-US" sz="6089">
                  <a:solidFill>
                    <a:srgbClr val="000000"/>
                  </a:solidFill>
                  <a:latin typeface="HK Grotesk Light"/>
                </a:rPr>
                <a:t>Recommending user movies based on different parameters by taking input as movie name and giving the output as movie suggestions along with similarity score.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1399429"/>
              <a:ext cx="9440828" cy="5959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9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58766" y="564340"/>
            <a:ext cx="910808" cy="909669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925711" y="829021"/>
            <a:ext cx="3037355" cy="447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95"/>
              </a:lnSpc>
              <a:spcBef>
                <a:spcPct val="0"/>
              </a:spcBef>
            </a:pPr>
            <a:r>
              <a:rPr lang="en-US" sz="2639" spc="52">
                <a:solidFill>
                  <a:srgbClr val="000000"/>
                </a:solidFill>
                <a:latin typeface="HK Grotesk Bold"/>
              </a:rPr>
              <a:t>PART 2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101274" y="805112"/>
            <a:ext cx="425791" cy="42812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66034" y="5944962"/>
            <a:ext cx="11033857" cy="1102006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976915" y="2403541"/>
            <a:ext cx="22241831" cy="465056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5958158" y="3937814"/>
            <a:ext cx="142875" cy="14287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5701202" y="2702739"/>
            <a:ext cx="142875" cy="142875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515360" y="2702739"/>
            <a:ext cx="142875" cy="142875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9072562" y="2332103"/>
            <a:ext cx="142875" cy="142875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28700" y="5065156"/>
            <a:ext cx="2459408" cy="2715822"/>
            <a:chOff x="0" y="0"/>
            <a:chExt cx="3279211" cy="3621095"/>
          </a:xfrm>
        </p:grpSpPr>
        <p:sp>
          <p:nvSpPr>
            <p:cNvPr id="13" name="TextBox 13"/>
            <p:cNvSpPr txBox="1"/>
            <p:nvPr/>
          </p:nvSpPr>
          <p:spPr>
            <a:xfrm>
              <a:off x="0" y="0"/>
              <a:ext cx="3279211" cy="4741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000000"/>
                  </a:solidFill>
                  <a:latin typeface="HK Grotesk Light"/>
                </a:rPr>
                <a:t>Action Step 1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40145"/>
              <a:ext cx="3279211" cy="2680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Open Sauce Light"/>
                </a:rPr>
                <a:t>Understanding the problem statement and concepts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914296" y="2942820"/>
            <a:ext cx="2459408" cy="2723784"/>
            <a:chOff x="0" y="0"/>
            <a:chExt cx="3279211" cy="3631713"/>
          </a:xfrm>
        </p:grpSpPr>
        <p:sp>
          <p:nvSpPr>
            <p:cNvPr id="16" name="TextBox 16"/>
            <p:cNvSpPr txBox="1"/>
            <p:nvPr/>
          </p:nvSpPr>
          <p:spPr>
            <a:xfrm>
              <a:off x="0" y="0"/>
              <a:ext cx="3279211" cy="484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000000"/>
                  </a:solidFill>
                  <a:latin typeface="HK Grotesk Light"/>
                </a:rPr>
                <a:t>Action Step 2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50762"/>
              <a:ext cx="3279211" cy="2680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Open Sauce Light"/>
                </a:rPr>
                <a:t>Pre Processing, Data Visualization and Modelling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799892" y="5143500"/>
            <a:ext cx="2459408" cy="2204239"/>
            <a:chOff x="0" y="0"/>
            <a:chExt cx="3279211" cy="2938985"/>
          </a:xfrm>
        </p:grpSpPr>
        <p:sp>
          <p:nvSpPr>
            <p:cNvPr id="19" name="TextBox 19"/>
            <p:cNvSpPr txBox="1"/>
            <p:nvPr/>
          </p:nvSpPr>
          <p:spPr>
            <a:xfrm>
              <a:off x="0" y="0"/>
              <a:ext cx="3279211" cy="484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000000"/>
                  </a:solidFill>
                  <a:latin typeface="HK Grotesk Light"/>
                </a:rPr>
                <a:t>Action Step 3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950762"/>
              <a:ext cx="3279211" cy="19882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Open Sauce Light"/>
                </a:rPr>
                <a:t>Deploying our recommender system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6006496" y="8623605"/>
            <a:ext cx="6552935" cy="110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17"/>
              </a:lnSpc>
              <a:spcBef>
                <a:spcPct val="0"/>
              </a:spcBef>
            </a:pPr>
            <a:r>
              <a:rPr lang="en-US" sz="8017">
                <a:solidFill>
                  <a:srgbClr val="000000"/>
                </a:solidFill>
                <a:latin typeface="HK Grotesk Bold Bold"/>
              </a:rPr>
              <a:t>Action</a:t>
            </a:r>
            <a:r>
              <a:rPr lang="en-US" sz="8017" u="none">
                <a:solidFill>
                  <a:srgbClr val="000000"/>
                </a:solidFill>
                <a:latin typeface="HK Grotesk Bold Bold"/>
              </a:rPr>
              <a:t> Steps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731146" y="3454077"/>
            <a:ext cx="1054517" cy="1053199"/>
            <a:chOff x="0" y="0"/>
            <a:chExt cx="1406023" cy="1404265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0"/>
              <a:ext cx="1406023" cy="1404265"/>
            </a:xfrm>
            <a:prstGeom prst="rect">
              <a:avLst/>
            </a:prstGeom>
          </p:spPr>
        </p:pic>
        <p:grpSp>
          <p:nvGrpSpPr>
            <p:cNvPr id="24" name="Group 24"/>
            <p:cNvGrpSpPr/>
            <p:nvPr/>
          </p:nvGrpSpPr>
          <p:grpSpPr>
            <a:xfrm>
              <a:off x="238094" y="237215"/>
              <a:ext cx="929835" cy="929835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3A21"/>
              </a:solidFill>
            </p:spPr>
          </p:sp>
        </p:grpSp>
      </p:grpSp>
      <p:grpSp>
        <p:nvGrpSpPr>
          <p:cNvPr id="26" name="Group 26"/>
          <p:cNvGrpSpPr/>
          <p:nvPr/>
        </p:nvGrpSpPr>
        <p:grpSpPr>
          <a:xfrm>
            <a:off x="8616742" y="1792415"/>
            <a:ext cx="1054517" cy="1053199"/>
            <a:chOff x="0" y="0"/>
            <a:chExt cx="1406023" cy="1404265"/>
          </a:xfrm>
        </p:grpSpPr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0"/>
              <a:ext cx="1406023" cy="1404265"/>
            </a:xfrm>
            <a:prstGeom prst="rect">
              <a:avLst/>
            </a:prstGeom>
          </p:spPr>
        </p:pic>
        <p:grpSp>
          <p:nvGrpSpPr>
            <p:cNvPr id="28" name="Group 28"/>
            <p:cNvGrpSpPr/>
            <p:nvPr/>
          </p:nvGrpSpPr>
          <p:grpSpPr>
            <a:xfrm>
              <a:off x="238094" y="237215"/>
              <a:ext cx="929835" cy="929835"/>
              <a:chOff x="0" y="0"/>
              <a:chExt cx="6350000" cy="6350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3A21"/>
              </a:solidFill>
            </p:spPr>
          </p:sp>
        </p:grpSp>
      </p:grpSp>
      <p:grpSp>
        <p:nvGrpSpPr>
          <p:cNvPr id="30" name="Group 30"/>
          <p:cNvGrpSpPr/>
          <p:nvPr/>
        </p:nvGrpSpPr>
        <p:grpSpPr>
          <a:xfrm>
            <a:off x="15502337" y="3411215"/>
            <a:ext cx="1054517" cy="1053199"/>
            <a:chOff x="0" y="0"/>
            <a:chExt cx="1406023" cy="1404265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0"/>
              <a:ext cx="1406023" cy="1404265"/>
            </a:xfrm>
            <a:prstGeom prst="rect">
              <a:avLst/>
            </a:prstGeom>
          </p:spPr>
        </p:pic>
        <p:grpSp>
          <p:nvGrpSpPr>
            <p:cNvPr id="32" name="Group 32"/>
            <p:cNvGrpSpPr/>
            <p:nvPr/>
          </p:nvGrpSpPr>
          <p:grpSpPr>
            <a:xfrm>
              <a:off x="238094" y="237215"/>
              <a:ext cx="929835" cy="929835"/>
              <a:chOff x="0" y="0"/>
              <a:chExt cx="6350000" cy="63500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3A21"/>
              </a:solidFill>
            </p:spPr>
          </p:sp>
        </p:grpSp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58766" y="564340"/>
            <a:ext cx="910808" cy="909669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925711" y="381854"/>
            <a:ext cx="2971427" cy="1333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14"/>
              </a:lnSpc>
            </a:pPr>
            <a:endParaRPr/>
          </a:p>
          <a:p>
            <a:pPr>
              <a:lnSpc>
                <a:spcPts val="3614"/>
              </a:lnSpc>
            </a:pPr>
            <a:r>
              <a:rPr lang="en-US" sz="2582" spc="51">
                <a:solidFill>
                  <a:srgbClr val="000000"/>
                </a:solidFill>
                <a:latin typeface="HK Grotesk Bold"/>
              </a:rPr>
              <a:t>PART 2</a:t>
            </a:r>
          </a:p>
          <a:p>
            <a:pPr marL="0" lvl="0" indent="0" algn="l">
              <a:lnSpc>
                <a:spcPts val="3614"/>
              </a:lnSpc>
              <a:spcBef>
                <a:spcPct val="0"/>
              </a:spcBef>
            </a:pPr>
            <a:endParaRPr lang="en-US" sz="2582" spc="51">
              <a:solidFill>
                <a:srgbClr val="000000"/>
              </a:solidFill>
              <a:latin typeface="HK Grotesk Bold"/>
            </a:endParaRP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101274" y="805112"/>
            <a:ext cx="425791" cy="42812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9930" y="2245440"/>
            <a:ext cx="4293423" cy="289806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44000" y="1659713"/>
            <a:ext cx="686237" cy="68537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44000" y="2882412"/>
            <a:ext cx="686237" cy="68537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44000" y="4105112"/>
            <a:ext cx="686237" cy="68537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44000" y="5327811"/>
            <a:ext cx="686237" cy="68537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44000" y="6550510"/>
            <a:ext cx="686237" cy="68537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44000" y="7773209"/>
            <a:ext cx="686237" cy="685379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>
            <a:off x="6854162" y="1019175"/>
            <a:ext cx="11616900" cy="9525"/>
          </a:xfrm>
          <a:prstGeom prst="rect">
            <a:avLst/>
          </a:prstGeom>
          <a:solidFill>
            <a:srgbClr val="000000">
              <a:alpha val="19607"/>
            </a:srgbClr>
          </a:solidFill>
        </p:spPr>
      </p:sp>
      <p:sp>
        <p:nvSpPr>
          <p:cNvPr id="10" name="AutoShape 10"/>
          <p:cNvSpPr/>
          <p:nvPr/>
        </p:nvSpPr>
        <p:spPr>
          <a:xfrm>
            <a:off x="-160780" y="9439275"/>
            <a:ext cx="18631842" cy="9525"/>
          </a:xfrm>
          <a:prstGeom prst="rect">
            <a:avLst/>
          </a:prstGeom>
          <a:solidFill>
            <a:srgbClr val="000000">
              <a:alpha val="19607"/>
            </a:srgbClr>
          </a:solidFill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 l="4098" r="4098"/>
          <a:stretch>
            <a:fillRect/>
          </a:stretch>
        </p:blipFill>
        <p:spPr>
          <a:xfrm>
            <a:off x="4893353" y="1678176"/>
            <a:ext cx="12606844" cy="6780412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58766" y="2931376"/>
            <a:ext cx="4015329" cy="151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67"/>
              </a:lnSpc>
              <a:spcBef>
                <a:spcPct val="0"/>
              </a:spcBef>
            </a:pPr>
            <a:r>
              <a:rPr lang="en-US" sz="4972">
                <a:solidFill>
                  <a:srgbClr val="000000"/>
                </a:solidFill>
                <a:latin typeface="HK Grotesk Bold"/>
              </a:rPr>
              <a:t>Data Visualization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58766" y="706466"/>
            <a:ext cx="1462710" cy="577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PART 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838910"/>
            <a:ext cx="18471062" cy="9525"/>
          </a:xfrm>
          <a:prstGeom prst="rect">
            <a:avLst/>
          </a:prstGeom>
          <a:solidFill>
            <a:srgbClr val="000000">
              <a:alpha val="19607"/>
            </a:srgbClr>
          </a:solidFill>
        </p:spPr>
      </p:sp>
      <p:sp>
        <p:nvSpPr>
          <p:cNvPr id="3" name="AutoShape 3"/>
          <p:cNvSpPr/>
          <p:nvPr/>
        </p:nvSpPr>
        <p:spPr>
          <a:xfrm>
            <a:off x="0" y="8488674"/>
            <a:ext cx="18471062" cy="9525"/>
          </a:xfrm>
          <a:prstGeom prst="rect">
            <a:avLst/>
          </a:prstGeom>
          <a:solidFill>
            <a:srgbClr val="000000">
              <a:alpha val="19607"/>
            </a:srgbClr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01274" y="2584334"/>
            <a:ext cx="15877137" cy="64302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277</Words>
  <Application>Microsoft Office PowerPoint</Application>
  <PresentationFormat>Custom</PresentationFormat>
  <Paragraphs>73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HK Grotesk Light Italics</vt:lpstr>
      <vt:lpstr>Open Sans Light Bold</vt:lpstr>
      <vt:lpstr>HK Grotesk Bold</vt:lpstr>
      <vt:lpstr>HK Grotesk Light</vt:lpstr>
      <vt:lpstr>Calibri</vt:lpstr>
      <vt:lpstr>HK Grotesk Bold Bold</vt:lpstr>
      <vt:lpstr>Open Sauce Light Bold</vt:lpstr>
      <vt:lpstr>Arial</vt:lpstr>
      <vt:lpstr>Open Sauce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Project</dc:title>
  <cp:lastModifiedBy>Rohan Sharma</cp:lastModifiedBy>
  <cp:revision>7</cp:revision>
  <dcterms:created xsi:type="dcterms:W3CDTF">2006-08-16T00:00:00Z</dcterms:created>
  <dcterms:modified xsi:type="dcterms:W3CDTF">2021-04-30T04:48:39Z</dcterms:modified>
  <dc:identifier>DAEZxiPOvs0</dc:identifier>
</cp:coreProperties>
</file>